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9" autoAdjust="0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5BAE9-4DC7-481E-B98E-543CE824CBC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A0ADBC-E4C1-4093-B96D-5CC685BA61C4}">
      <dgm:prSet phldrT="[文本]"/>
      <dgm:spPr/>
      <dgm:t>
        <a:bodyPr/>
        <a:lstStyle/>
        <a:p>
          <a:r>
            <a:rPr lang="zh-CN" altLang="en-US" dirty="0"/>
            <a:t>消雾的意义</a:t>
          </a:r>
        </a:p>
      </dgm:t>
    </dgm:pt>
    <dgm:pt modelId="{0438A3A1-F59C-40AA-8A44-08925246A194}" type="parTrans" cxnId="{12620DD8-D753-42DF-88BB-6BFA6032C655}">
      <dgm:prSet/>
      <dgm:spPr/>
      <dgm:t>
        <a:bodyPr/>
        <a:lstStyle/>
        <a:p>
          <a:endParaRPr lang="zh-CN" altLang="en-US"/>
        </a:p>
      </dgm:t>
    </dgm:pt>
    <dgm:pt modelId="{8D7F17DD-2355-4635-AA61-326A5834CD5E}" type="sibTrans" cxnId="{12620DD8-D753-42DF-88BB-6BFA6032C655}">
      <dgm:prSet/>
      <dgm:spPr/>
      <dgm:t>
        <a:bodyPr/>
        <a:lstStyle/>
        <a:p>
          <a:endParaRPr lang="zh-CN" altLang="en-US"/>
        </a:p>
      </dgm:t>
    </dgm:pt>
    <dgm:pt modelId="{85CC49B8-70AE-47C8-B7BF-394CFEC5857B}">
      <dgm:prSet phldrT="[文本]"/>
      <dgm:spPr/>
      <dgm:t>
        <a:bodyPr/>
        <a:lstStyle/>
        <a:p>
          <a:r>
            <a:rPr lang="zh-CN" altLang="en-US" dirty="0"/>
            <a:t>节约水资源</a:t>
          </a:r>
        </a:p>
      </dgm:t>
    </dgm:pt>
    <dgm:pt modelId="{66A8D9D1-9427-4DA4-B4A4-45EAD14A61B1}" type="parTrans" cxnId="{B4804535-8C3C-4E63-B13A-BB0DE7757BE5}">
      <dgm:prSet/>
      <dgm:spPr/>
      <dgm:t>
        <a:bodyPr/>
        <a:lstStyle/>
        <a:p>
          <a:endParaRPr lang="zh-CN" altLang="en-US"/>
        </a:p>
      </dgm:t>
    </dgm:pt>
    <dgm:pt modelId="{D72A7AD7-43A2-4CDE-8633-C22C82CD4D53}" type="sibTrans" cxnId="{B4804535-8C3C-4E63-B13A-BB0DE7757BE5}">
      <dgm:prSet/>
      <dgm:spPr/>
      <dgm:t>
        <a:bodyPr/>
        <a:lstStyle/>
        <a:p>
          <a:endParaRPr lang="zh-CN" altLang="en-US"/>
        </a:p>
      </dgm:t>
    </dgm:pt>
    <dgm:pt modelId="{081F4854-4F98-4997-B4DF-F616207B49BE}">
      <dgm:prSet phldrT="[文本]"/>
      <dgm:spPr/>
      <dgm:t>
        <a:bodyPr/>
        <a:lstStyle/>
        <a:p>
          <a:r>
            <a:rPr lang="zh-CN" altLang="en-US" dirty="0"/>
            <a:t>更低的颗粒排放</a:t>
          </a:r>
        </a:p>
      </dgm:t>
    </dgm:pt>
    <dgm:pt modelId="{4458DEB3-2ECD-4805-873C-18FD8EC121D6}" type="parTrans" cxnId="{76B1EC83-D080-4E90-B4E2-10F91B353909}">
      <dgm:prSet/>
      <dgm:spPr/>
      <dgm:t>
        <a:bodyPr/>
        <a:lstStyle/>
        <a:p>
          <a:endParaRPr lang="zh-CN" altLang="en-US"/>
        </a:p>
      </dgm:t>
    </dgm:pt>
    <dgm:pt modelId="{6E121DFB-0570-4FB6-8CBA-73EE2B4BAF88}" type="sibTrans" cxnId="{76B1EC83-D080-4E90-B4E2-10F91B353909}">
      <dgm:prSet/>
      <dgm:spPr/>
      <dgm:t>
        <a:bodyPr/>
        <a:lstStyle/>
        <a:p>
          <a:endParaRPr lang="zh-CN" altLang="en-US"/>
        </a:p>
      </dgm:t>
    </dgm:pt>
    <dgm:pt modelId="{AECD2A03-BB16-46D8-9A3B-593D4538193C}">
      <dgm:prSet phldrT="[文本]"/>
      <dgm:spPr/>
      <dgm:t>
        <a:bodyPr/>
        <a:lstStyle/>
        <a:p>
          <a:r>
            <a:rPr lang="zh-CN" altLang="en-US" dirty="0"/>
            <a:t>改善周边环境</a:t>
          </a:r>
        </a:p>
      </dgm:t>
    </dgm:pt>
    <dgm:pt modelId="{EBC359CD-F171-4435-AF5C-FAF24DD68A14}" type="parTrans" cxnId="{A0BFA91F-D376-480C-B5EA-6CEB11CF15BD}">
      <dgm:prSet/>
      <dgm:spPr/>
      <dgm:t>
        <a:bodyPr/>
        <a:lstStyle/>
        <a:p>
          <a:endParaRPr lang="zh-CN" altLang="en-US"/>
        </a:p>
      </dgm:t>
    </dgm:pt>
    <dgm:pt modelId="{0DC698C3-80BD-466A-9D26-0A9B1D1CD58C}" type="sibTrans" cxnId="{A0BFA91F-D376-480C-B5EA-6CEB11CF15BD}">
      <dgm:prSet/>
      <dgm:spPr/>
      <dgm:t>
        <a:bodyPr/>
        <a:lstStyle/>
        <a:p>
          <a:endParaRPr lang="zh-CN" altLang="en-US"/>
        </a:p>
      </dgm:t>
    </dgm:pt>
    <dgm:pt modelId="{2888BB15-8846-417D-905E-8E3F8FBFEA2D}">
      <dgm:prSet phldrT="[文本]"/>
      <dgm:spPr/>
      <dgm:t>
        <a:bodyPr/>
        <a:lstStyle/>
        <a:p>
          <a:r>
            <a:rPr lang="zh-CN" altLang="en-US" dirty="0"/>
            <a:t>减少对周边设备的腐蚀</a:t>
          </a:r>
        </a:p>
      </dgm:t>
    </dgm:pt>
    <dgm:pt modelId="{4C16DF06-EB64-4065-9BF3-94CAEA915004}" type="parTrans" cxnId="{83A877EF-5402-400A-857E-4D3107557AE4}">
      <dgm:prSet/>
      <dgm:spPr/>
      <dgm:t>
        <a:bodyPr/>
        <a:lstStyle/>
        <a:p>
          <a:endParaRPr lang="zh-CN" altLang="en-US"/>
        </a:p>
      </dgm:t>
    </dgm:pt>
    <dgm:pt modelId="{2EEFB908-5AC6-49D7-BE42-0E0745CE7C9F}" type="sibTrans" cxnId="{83A877EF-5402-400A-857E-4D3107557AE4}">
      <dgm:prSet/>
      <dgm:spPr/>
      <dgm:t>
        <a:bodyPr/>
        <a:lstStyle/>
        <a:p>
          <a:endParaRPr lang="zh-CN" altLang="en-US"/>
        </a:p>
      </dgm:t>
    </dgm:pt>
    <dgm:pt modelId="{1008A2E8-9AD2-47B6-A8F4-A16257227204}" type="pres">
      <dgm:prSet presAssocID="{BC75BAE9-4DC7-481E-B98E-543CE824CB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BFCB03-8153-4328-A7C8-3BD9811EEB14}" type="pres">
      <dgm:prSet presAssocID="{BC75BAE9-4DC7-481E-B98E-543CE824CBC7}" presName="hierFlow" presStyleCnt="0"/>
      <dgm:spPr/>
    </dgm:pt>
    <dgm:pt modelId="{C22C39A1-18BF-4DAD-9046-92AFD8C1195C}" type="pres">
      <dgm:prSet presAssocID="{BC75BAE9-4DC7-481E-B98E-543CE824CB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E01143F-68AF-4408-BD98-13BE3D9B46B4}" type="pres">
      <dgm:prSet presAssocID="{8FA0ADBC-E4C1-4093-B96D-5CC685BA61C4}" presName="Name14" presStyleCnt="0"/>
      <dgm:spPr/>
    </dgm:pt>
    <dgm:pt modelId="{EB15D3F3-0C05-4819-B26A-F460F8853335}" type="pres">
      <dgm:prSet presAssocID="{8FA0ADBC-E4C1-4093-B96D-5CC685BA61C4}" presName="level1Shape" presStyleLbl="node0" presStyleIdx="0" presStyleCnt="1">
        <dgm:presLayoutVars>
          <dgm:chPref val="3"/>
        </dgm:presLayoutVars>
      </dgm:prSet>
      <dgm:spPr/>
    </dgm:pt>
    <dgm:pt modelId="{E10036FA-4E48-4CEC-BFE2-C0E3059F612B}" type="pres">
      <dgm:prSet presAssocID="{8FA0ADBC-E4C1-4093-B96D-5CC685BA61C4}" presName="hierChild2" presStyleCnt="0"/>
      <dgm:spPr/>
    </dgm:pt>
    <dgm:pt modelId="{963BE78D-2365-4D8B-869F-568C98159CFB}" type="pres">
      <dgm:prSet presAssocID="{66A8D9D1-9427-4DA4-B4A4-45EAD14A61B1}" presName="Name19" presStyleLbl="parChTrans1D2" presStyleIdx="0" presStyleCnt="4"/>
      <dgm:spPr/>
    </dgm:pt>
    <dgm:pt modelId="{E2C8F1D4-6804-499F-8BBC-1448922AC792}" type="pres">
      <dgm:prSet presAssocID="{85CC49B8-70AE-47C8-B7BF-394CFEC5857B}" presName="Name21" presStyleCnt="0"/>
      <dgm:spPr/>
    </dgm:pt>
    <dgm:pt modelId="{A77731F1-1918-4383-97A5-FB75EE8066F4}" type="pres">
      <dgm:prSet presAssocID="{85CC49B8-70AE-47C8-B7BF-394CFEC5857B}" presName="level2Shape" presStyleLbl="node2" presStyleIdx="0" presStyleCnt="4"/>
      <dgm:spPr/>
    </dgm:pt>
    <dgm:pt modelId="{AFA26C7D-EE42-4143-AABC-50535DC9EAC8}" type="pres">
      <dgm:prSet presAssocID="{85CC49B8-70AE-47C8-B7BF-394CFEC5857B}" presName="hierChild3" presStyleCnt="0"/>
      <dgm:spPr/>
    </dgm:pt>
    <dgm:pt modelId="{887CCC73-F94F-4568-A4B6-832C5FD012A5}" type="pres">
      <dgm:prSet presAssocID="{4458DEB3-2ECD-4805-873C-18FD8EC121D6}" presName="Name19" presStyleLbl="parChTrans1D2" presStyleIdx="1" presStyleCnt="4"/>
      <dgm:spPr/>
    </dgm:pt>
    <dgm:pt modelId="{AFB3846A-4BCC-45ED-9BAC-9A3061E246EF}" type="pres">
      <dgm:prSet presAssocID="{081F4854-4F98-4997-B4DF-F616207B49BE}" presName="Name21" presStyleCnt="0"/>
      <dgm:spPr/>
    </dgm:pt>
    <dgm:pt modelId="{81956F23-3423-49B1-B5DC-F063615AC06D}" type="pres">
      <dgm:prSet presAssocID="{081F4854-4F98-4997-B4DF-F616207B49BE}" presName="level2Shape" presStyleLbl="node2" presStyleIdx="1" presStyleCnt="4"/>
      <dgm:spPr/>
    </dgm:pt>
    <dgm:pt modelId="{CB224E4B-912C-4D62-85E2-13B032F11329}" type="pres">
      <dgm:prSet presAssocID="{081F4854-4F98-4997-B4DF-F616207B49BE}" presName="hierChild3" presStyleCnt="0"/>
      <dgm:spPr/>
    </dgm:pt>
    <dgm:pt modelId="{927215F4-90FB-403A-9BDF-09B042A52828}" type="pres">
      <dgm:prSet presAssocID="{EBC359CD-F171-4435-AF5C-FAF24DD68A14}" presName="Name19" presStyleLbl="parChTrans1D2" presStyleIdx="2" presStyleCnt="4"/>
      <dgm:spPr/>
    </dgm:pt>
    <dgm:pt modelId="{932CD75A-B535-408C-BC82-BF118869312F}" type="pres">
      <dgm:prSet presAssocID="{AECD2A03-BB16-46D8-9A3B-593D4538193C}" presName="Name21" presStyleCnt="0"/>
      <dgm:spPr/>
    </dgm:pt>
    <dgm:pt modelId="{7A65C13C-5B12-4858-8B9A-0F99AA0CAA3F}" type="pres">
      <dgm:prSet presAssocID="{AECD2A03-BB16-46D8-9A3B-593D4538193C}" presName="level2Shape" presStyleLbl="node2" presStyleIdx="2" presStyleCnt="4"/>
      <dgm:spPr/>
    </dgm:pt>
    <dgm:pt modelId="{EDF164A5-C151-46D8-A768-09DAE262D0C2}" type="pres">
      <dgm:prSet presAssocID="{AECD2A03-BB16-46D8-9A3B-593D4538193C}" presName="hierChild3" presStyleCnt="0"/>
      <dgm:spPr/>
    </dgm:pt>
    <dgm:pt modelId="{71773884-981D-4C64-B9E3-2A4CB618850C}" type="pres">
      <dgm:prSet presAssocID="{4C16DF06-EB64-4065-9BF3-94CAEA915004}" presName="Name19" presStyleLbl="parChTrans1D2" presStyleIdx="3" presStyleCnt="4"/>
      <dgm:spPr/>
    </dgm:pt>
    <dgm:pt modelId="{5ED0D235-268C-4748-A48E-EB51F35A8200}" type="pres">
      <dgm:prSet presAssocID="{2888BB15-8846-417D-905E-8E3F8FBFEA2D}" presName="Name21" presStyleCnt="0"/>
      <dgm:spPr/>
    </dgm:pt>
    <dgm:pt modelId="{5CF77D6B-EC68-46C2-98EA-E2E8F9B52F06}" type="pres">
      <dgm:prSet presAssocID="{2888BB15-8846-417D-905E-8E3F8FBFEA2D}" presName="level2Shape" presStyleLbl="node2" presStyleIdx="3" presStyleCnt="4"/>
      <dgm:spPr/>
    </dgm:pt>
    <dgm:pt modelId="{A606C4AF-1989-445B-A527-6E0DD7C3E5F1}" type="pres">
      <dgm:prSet presAssocID="{2888BB15-8846-417D-905E-8E3F8FBFEA2D}" presName="hierChild3" presStyleCnt="0"/>
      <dgm:spPr/>
    </dgm:pt>
    <dgm:pt modelId="{FD1854AA-3392-4D95-A294-AC02F29613DC}" type="pres">
      <dgm:prSet presAssocID="{BC75BAE9-4DC7-481E-B98E-543CE824CBC7}" presName="bgShapesFlow" presStyleCnt="0"/>
      <dgm:spPr/>
    </dgm:pt>
  </dgm:ptLst>
  <dgm:cxnLst>
    <dgm:cxn modelId="{A0BFA91F-D376-480C-B5EA-6CEB11CF15BD}" srcId="{8FA0ADBC-E4C1-4093-B96D-5CC685BA61C4}" destId="{AECD2A03-BB16-46D8-9A3B-593D4538193C}" srcOrd="2" destOrd="0" parTransId="{EBC359CD-F171-4435-AF5C-FAF24DD68A14}" sibTransId="{0DC698C3-80BD-466A-9D26-0A9B1D1CD58C}"/>
    <dgm:cxn modelId="{A7B67927-7782-4E0D-AE7E-481F13122E17}" type="presOf" srcId="{85CC49B8-70AE-47C8-B7BF-394CFEC5857B}" destId="{A77731F1-1918-4383-97A5-FB75EE8066F4}" srcOrd="0" destOrd="0" presId="urn:microsoft.com/office/officeart/2005/8/layout/hierarchy6"/>
    <dgm:cxn modelId="{1389B029-EB91-4712-B495-F8F9D8800061}" type="presOf" srcId="{4458DEB3-2ECD-4805-873C-18FD8EC121D6}" destId="{887CCC73-F94F-4568-A4B6-832C5FD012A5}" srcOrd="0" destOrd="0" presId="urn:microsoft.com/office/officeart/2005/8/layout/hierarchy6"/>
    <dgm:cxn modelId="{79B3232E-217B-4107-AD0C-3184A76A0DB2}" type="presOf" srcId="{8FA0ADBC-E4C1-4093-B96D-5CC685BA61C4}" destId="{EB15D3F3-0C05-4819-B26A-F460F8853335}" srcOrd="0" destOrd="0" presId="urn:microsoft.com/office/officeart/2005/8/layout/hierarchy6"/>
    <dgm:cxn modelId="{B4804535-8C3C-4E63-B13A-BB0DE7757BE5}" srcId="{8FA0ADBC-E4C1-4093-B96D-5CC685BA61C4}" destId="{85CC49B8-70AE-47C8-B7BF-394CFEC5857B}" srcOrd="0" destOrd="0" parTransId="{66A8D9D1-9427-4DA4-B4A4-45EAD14A61B1}" sibTransId="{D72A7AD7-43A2-4CDE-8633-C22C82CD4D53}"/>
    <dgm:cxn modelId="{1BDF7248-2329-420C-AFF1-4ABC08942059}" type="presOf" srcId="{66A8D9D1-9427-4DA4-B4A4-45EAD14A61B1}" destId="{963BE78D-2365-4D8B-869F-568C98159CFB}" srcOrd="0" destOrd="0" presId="urn:microsoft.com/office/officeart/2005/8/layout/hierarchy6"/>
    <dgm:cxn modelId="{7E19D048-B93B-4448-94E5-96DD4EBC67C3}" type="presOf" srcId="{EBC359CD-F171-4435-AF5C-FAF24DD68A14}" destId="{927215F4-90FB-403A-9BDF-09B042A52828}" srcOrd="0" destOrd="0" presId="urn:microsoft.com/office/officeart/2005/8/layout/hierarchy6"/>
    <dgm:cxn modelId="{76B1EC83-D080-4E90-B4E2-10F91B353909}" srcId="{8FA0ADBC-E4C1-4093-B96D-5CC685BA61C4}" destId="{081F4854-4F98-4997-B4DF-F616207B49BE}" srcOrd="1" destOrd="0" parTransId="{4458DEB3-2ECD-4805-873C-18FD8EC121D6}" sibTransId="{6E121DFB-0570-4FB6-8CBA-73EE2B4BAF88}"/>
    <dgm:cxn modelId="{EA93E095-4751-41EB-A15A-BB8A71BD4150}" type="presOf" srcId="{4C16DF06-EB64-4065-9BF3-94CAEA915004}" destId="{71773884-981D-4C64-B9E3-2A4CB618850C}" srcOrd="0" destOrd="0" presId="urn:microsoft.com/office/officeart/2005/8/layout/hierarchy6"/>
    <dgm:cxn modelId="{818993B2-2193-49C6-9060-15E7E04202E8}" type="presOf" srcId="{081F4854-4F98-4997-B4DF-F616207B49BE}" destId="{81956F23-3423-49B1-B5DC-F063615AC06D}" srcOrd="0" destOrd="0" presId="urn:microsoft.com/office/officeart/2005/8/layout/hierarchy6"/>
    <dgm:cxn modelId="{CC2A61BD-8C7E-495C-91F0-970C37F52C8A}" type="presOf" srcId="{2888BB15-8846-417D-905E-8E3F8FBFEA2D}" destId="{5CF77D6B-EC68-46C2-98EA-E2E8F9B52F06}" srcOrd="0" destOrd="0" presId="urn:microsoft.com/office/officeart/2005/8/layout/hierarchy6"/>
    <dgm:cxn modelId="{6BCE69CC-4267-49BD-B9AA-F226DED4BC3C}" type="presOf" srcId="{BC75BAE9-4DC7-481E-B98E-543CE824CBC7}" destId="{1008A2E8-9AD2-47B6-A8F4-A16257227204}" srcOrd="0" destOrd="0" presId="urn:microsoft.com/office/officeart/2005/8/layout/hierarchy6"/>
    <dgm:cxn modelId="{12620DD8-D753-42DF-88BB-6BFA6032C655}" srcId="{BC75BAE9-4DC7-481E-B98E-543CE824CBC7}" destId="{8FA0ADBC-E4C1-4093-B96D-5CC685BA61C4}" srcOrd="0" destOrd="0" parTransId="{0438A3A1-F59C-40AA-8A44-08925246A194}" sibTransId="{8D7F17DD-2355-4635-AA61-326A5834CD5E}"/>
    <dgm:cxn modelId="{83A877EF-5402-400A-857E-4D3107557AE4}" srcId="{8FA0ADBC-E4C1-4093-B96D-5CC685BA61C4}" destId="{2888BB15-8846-417D-905E-8E3F8FBFEA2D}" srcOrd="3" destOrd="0" parTransId="{4C16DF06-EB64-4065-9BF3-94CAEA915004}" sibTransId="{2EEFB908-5AC6-49D7-BE42-0E0745CE7C9F}"/>
    <dgm:cxn modelId="{818165F1-BF89-4E8D-879D-AC2D258786E0}" type="presOf" srcId="{AECD2A03-BB16-46D8-9A3B-593D4538193C}" destId="{7A65C13C-5B12-4858-8B9A-0F99AA0CAA3F}" srcOrd="0" destOrd="0" presId="urn:microsoft.com/office/officeart/2005/8/layout/hierarchy6"/>
    <dgm:cxn modelId="{ABDA3CB0-59BC-4C09-A539-C7127DA80D1F}" type="presParOf" srcId="{1008A2E8-9AD2-47B6-A8F4-A16257227204}" destId="{C4BFCB03-8153-4328-A7C8-3BD9811EEB14}" srcOrd="0" destOrd="0" presId="urn:microsoft.com/office/officeart/2005/8/layout/hierarchy6"/>
    <dgm:cxn modelId="{B85C7E4A-61A0-4F27-AEE8-70047347540F}" type="presParOf" srcId="{C4BFCB03-8153-4328-A7C8-3BD9811EEB14}" destId="{C22C39A1-18BF-4DAD-9046-92AFD8C1195C}" srcOrd="0" destOrd="0" presId="urn:microsoft.com/office/officeart/2005/8/layout/hierarchy6"/>
    <dgm:cxn modelId="{B40E50C7-0E71-4AD9-B83A-3EC9B5924AEF}" type="presParOf" srcId="{C22C39A1-18BF-4DAD-9046-92AFD8C1195C}" destId="{FE01143F-68AF-4408-BD98-13BE3D9B46B4}" srcOrd="0" destOrd="0" presId="urn:microsoft.com/office/officeart/2005/8/layout/hierarchy6"/>
    <dgm:cxn modelId="{A6355F13-A90E-43EC-8C99-3544E1B49EDD}" type="presParOf" srcId="{FE01143F-68AF-4408-BD98-13BE3D9B46B4}" destId="{EB15D3F3-0C05-4819-B26A-F460F8853335}" srcOrd="0" destOrd="0" presId="urn:microsoft.com/office/officeart/2005/8/layout/hierarchy6"/>
    <dgm:cxn modelId="{D8C95474-0759-483D-A98A-125D2B2E8E13}" type="presParOf" srcId="{FE01143F-68AF-4408-BD98-13BE3D9B46B4}" destId="{E10036FA-4E48-4CEC-BFE2-C0E3059F612B}" srcOrd="1" destOrd="0" presId="urn:microsoft.com/office/officeart/2005/8/layout/hierarchy6"/>
    <dgm:cxn modelId="{461EC67B-3D8F-494F-9A97-261873E19794}" type="presParOf" srcId="{E10036FA-4E48-4CEC-BFE2-C0E3059F612B}" destId="{963BE78D-2365-4D8B-869F-568C98159CFB}" srcOrd="0" destOrd="0" presId="urn:microsoft.com/office/officeart/2005/8/layout/hierarchy6"/>
    <dgm:cxn modelId="{31C1BBF0-675C-4BD7-A9B6-3A1F96B4BEA4}" type="presParOf" srcId="{E10036FA-4E48-4CEC-BFE2-C0E3059F612B}" destId="{E2C8F1D4-6804-499F-8BBC-1448922AC792}" srcOrd="1" destOrd="0" presId="urn:microsoft.com/office/officeart/2005/8/layout/hierarchy6"/>
    <dgm:cxn modelId="{4220A4DE-B904-45AF-861C-4F19EA4FF4B6}" type="presParOf" srcId="{E2C8F1D4-6804-499F-8BBC-1448922AC792}" destId="{A77731F1-1918-4383-97A5-FB75EE8066F4}" srcOrd="0" destOrd="0" presId="urn:microsoft.com/office/officeart/2005/8/layout/hierarchy6"/>
    <dgm:cxn modelId="{86A27785-20C0-496A-A34A-A813D32F96A3}" type="presParOf" srcId="{E2C8F1D4-6804-499F-8BBC-1448922AC792}" destId="{AFA26C7D-EE42-4143-AABC-50535DC9EAC8}" srcOrd="1" destOrd="0" presId="urn:microsoft.com/office/officeart/2005/8/layout/hierarchy6"/>
    <dgm:cxn modelId="{3F73303A-826D-4451-9729-625ED15560CA}" type="presParOf" srcId="{E10036FA-4E48-4CEC-BFE2-C0E3059F612B}" destId="{887CCC73-F94F-4568-A4B6-832C5FD012A5}" srcOrd="2" destOrd="0" presId="urn:microsoft.com/office/officeart/2005/8/layout/hierarchy6"/>
    <dgm:cxn modelId="{9D04D643-C1EA-4F22-BAD9-E77F7DC88CD1}" type="presParOf" srcId="{E10036FA-4E48-4CEC-BFE2-C0E3059F612B}" destId="{AFB3846A-4BCC-45ED-9BAC-9A3061E246EF}" srcOrd="3" destOrd="0" presId="urn:microsoft.com/office/officeart/2005/8/layout/hierarchy6"/>
    <dgm:cxn modelId="{004B7728-8824-454B-9893-D1F994A364B6}" type="presParOf" srcId="{AFB3846A-4BCC-45ED-9BAC-9A3061E246EF}" destId="{81956F23-3423-49B1-B5DC-F063615AC06D}" srcOrd="0" destOrd="0" presId="urn:microsoft.com/office/officeart/2005/8/layout/hierarchy6"/>
    <dgm:cxn modelId="{D38CF927-AF01-45F7-A36E-D2E58F3DF89B}" type="presParOf" srcId="{AFB3846A-4BCC-45ED-9BAC-9A3061E246EF}" destId="{CB224E4B-912C-4D62-85E2-13B032F11329}" srcOrd="1" destOrd="0" presId="urn:microsoft.com/office/officeart/2005/8/layout/hierarchy6"/>
    <dgm:cxn modelId="{5FE39102-7847-49A0-B43A-D86C8AA26027}" type="presParOf" srcId="{E10036FA-4E48-4CEC-BFE2-C0E3059F612B}" destId="{927215F4-90FB-403A-9BDF-09B042A52828}" srcOrd="4" destOrd="0" presId="urn:microsoft.com/office/officeart/2005/8/layout/hierarchy6"/>
    <dgm:cxn modelId="{67CAAB7A-DB3D-4A42-A016-748389825478}" type="presParOf" srcId="{E10036FA-4E48-4CEC-BFE2-C0E3059F612B}" destId="{932CD75A-B535-408C-BC82-BF118869312F}" srcOrd="5" destOrd="0" presId="urn:microsoft.com/office/officeart/2005/8/layout/hierarchy6"/>
    <dgm:cxn modelId="{A4ABA0F1-C804-407A-8282-A17D8CEC1E6E}" type="presParOf" srcId="{932CD75A-B535-408C-BC82-BF118869312F}" destId="{7A65C13C-5B12-4858-8B9A-0F99AA0CAA3F}" srcOrd="0" destOrd="0" presId="urn:microsoft.com/office/officeart/2005/8/layout/hierarchy6"/>
    <dgm:cxn modelId="{62FF1A93-F326-4754-A946-1E93CEC1CA31}" type="presParOf" srcId="{932CD75A-B535-408C-BC82-BF118869312F}" destId="{EDF164A5-C151-46D8-A768-09DAE262D0C2}" srcOrd="1" destOrd="0" presId="urn:microsoft.com/office/officeart/2005/8/layout/hierarchy6"/>
    <dgm:cxn modelId="{D9D0FE37-B55D-413B-B0E6-DCE2EC2F862C}" type="presParOf" srcId="{E10036FA-4E48-4CEC-BFE2-C0E3059F612B}" destId="{71773884-981D-4C64-B9E3-2A4CB618850C}" srcOrd="6" destOrd="0" presId="urn:microsoft.com/office/officeart/2005/8/layout/hierarchy6"/>
    <dgm:cxn modelId="{F7624A02-C3EC-4408-9546-26EB0658FAED}" type="presParOf" srcId="{E10036FA-4E48-4CEC-BFE2-C0E3059F612B}" destId="{5ED0D235-268C-4748-A48E-EB51F35A8200}" srcOrd="7" destOrd="0" presId="urn:microsoft.com/office/officeart/2005/8/layout/hierarchy6"/>
    <dgm:cxn modelId="{53D2DA83-77E6-416A-A198-5DE58E619F1C}" type="presParOf" srcId="{5ED0D235-268C-4748-A48E-EB51F35A8200}" destId="{5CF77D6B-EC68-46C2-98EA-E2E8F9B52F06}" srcOrd="0" destOrd="0" presId="urn:microsoft.com/office/officeart/2005/8/layout/hierarchy6"/>
    <dgm:cxn modelId="{81330A8D-580A-49C7-B19C-9E0F0A970E79}" type="presParOf" srcId="{5ED0D235-268C-4748-A48E-EB51F35A8200}" destId="{A606C4AF-1989-445B-A527-6E0DD7C3E5F1}" srcOrd="1" destOrd="0" presId="urn:microsoft.com/office/officeart/2005/8/layout/hierarchy6"/>
    <dgm:cxn modelId="{095A889B-5040-4A80-9E03-3650F11E6700}" type="presParOf" srcId="{1008A2E8-9AD2-47B6-A8F4-A16257227204}" destId="{FD1854AA-3392-4D95-A294-AC02F29613D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5D3F3-0C05-4819-B26A-F460F8853335}">
      <dsp:nvSpPr>
        <dsp:cNvPr id="0" name=""/>
        <dsp:cNvSpPr/>
      </dsp:nvSpPr>
      <dsp:spPr>
        <a:xfrm>
          <a:off x="3385292" y="539245"/>
          <a:ext cx="1733651" cy="115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消雾的意义</a:t>
          </a:r>
        </a:p>
      </dsp:txBody>
      <dsp:txXfrm>
        <a:off x="3419143" y="573096"/>
        <a:ext cx="1665949" cy="1088065"/>
      </dsp:txXfrm>
    </dsp:sp>
    <dsp:sp modelId="{963BE78D-2365-4D8B-869F-568C98159CFB}">
      <dsp:nvSpPr>
        <dsp:cNvPr id="0" name=""/>
        <dsp:cNvSpPr/>
      </dsp:nvSpPr>
      <dsp:spPr>
        <a:xfrm>
          <a:off x="871497" y="1695012"/>
          <a:ext cx="3380621" cy="462307"/>
        </a:xfrm>
        <a:custGeom>
          <a:avLst/>
          <a:gdLst/>
          <a:ahLst/>
          <a:cxnLst/>
          <a:rect l="0" t="0" r="0" b="0"/>
          <a:pathLst>
            <a:path>
              <a:moveTo>
                <a:pt x="3380621" y="0"/>
              </a:moveTo>
              <a:lnTo>
                <a:pt x="3380621" y="231153"/>
              </a:lnTo>
              <a:lnTo>
                <a:pt x="0" y="231153"/>
              </a:lnTo>
              <a:lnTo>
                <a:pt x="0" y="462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731F1-1918-4383-97A5-FB75EE8066F4}">
      <dsp:nvSpPr>
        <dsp:cNvPr id="0" name=""/>
        <dsp:cNvSpPr/>
      </dsp:nvSpPr>
      <dsp:spPr>
        <a:xfrm>
          <a:off x="4671" y="2157320"/>
          <a:ext cx="1733651" cy="115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节约水资源</a:t>
          </a:r>
        </a:p>
      </dsp:txBody>
      <dsp:txXfrm>
        <a:off x="38522" y="2191171"/>
        <a:ext cx="1665949" cy="1088065"/>
      </dsp:txXfrm>
    </dsp:sp>
    <dsp:sp modelId="{887CCC73-F94F-4568-A4B6-832C5FD012A5}">
      <dsp:nvSpPr>
        <dsp:cNvPr id="0" name=""/>
        <dsp:cNvSpPr/>
      </dsp:nvSpPr>
      <dsp:spPr>
        <a:xfrm>
          <a:off x="3125244" y="1695012"/>
          <a:ext cx="1126873" cy="462307"/>
        </a:xfrm>
        <a:custGeom>
          <a:avLst/>
          <a:gdLst/>
          <a:ahLst/>
          <a:cxnLst/>
          <a:rect l="0" t="0" r="0" b="0"/>
          <a:pathLst>
            <a:path>
              <a:moveTo>
                <a:pt x="1126873" y="0"/>
              </a:moveTo>
              <a:lnTo>
                <a:pt x="1126873" y="231153"/>
              </a:lnTo>
              <a:lnTo>
                <a:pt x="0" y="231153"/>
              </a:lnTo>
              <a:lnTo>
                <a:pt x="0" y="462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56F23-3423-49B1-B5DC-F063615AC06D}">
      <dsp:nvSpPr>
        <dsp:cNvPr id="0" name=""/>
        <dsp:cNvSpPr/>
      </dsp:nvSpPr>
      <dsp:spPr>
        <a:xfrm>
          <a:off x="2258418" y="2157320"/>
          <a:ext cx="1733651" cy="115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更低的颗粒排放</a:t>
          </a:r>
        </a:p>
      </dsp:txBody>
      <dsp:txXfrm>
        <a:off x="2292269" y="2191171"/>
        <a:ext cx="1665949" cy="1088065"/>
      </dsp:txXfrm>
    </dsp:sp>
    <dsp:sp modelId="{927215F4-90FB-403A-9BDF-09B042A52828}">
      <dsp:nvSpPr>
        <dsp:cNvPr id="0" name=""/>
        <dsp:cNvSpPr/>
      </dsp:nvSpPr>
      <dsp:spPr>
        <a:xfrm>
          <a:off x="4252118" y="1695012"/>
          <a:ext cx="1126873" cy="46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3"/>
              </a:lnTo>
              <a:lnTo>
                <a:pt x="1126873" y="231153"/>
              </a:lnTo>
              <a:lnTo>
                <a:pt x="1126873" y="462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C13C-5B12-4858-8B9A-0F99AA0CAA3F}">
      <dsp:nvSpPr>
        <dsp:cNvPr id="0" name=""/>
        <dsp:cNvSpPr/>
      </dsp:nvSpPr>
      <dsp:spPr>
        <a:xfrm>
          <a:off x="4512166" y="2157320"/>
          <a:ext cx="1733651" cy="115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改善周边环境</a:t>
          </a:r>
        </a:p>
      </dsp:txBody>
      <dsp:txXfrm>
        <a:off x="4546017" y="2191171"/>
        <a:ext cx="1665949" cy="1088065"/>
      </dsp:txXfrm>
    </dsp:sp>
    <dsp:sp modelId="{71773884-981D-4C64-B9E3-2A4CB618850C}">
      <dsp:nvSpPr>
        <dsp:cNvPr id="0" name=""/>
        <dsp:cNvSpPr/>
      </dsp:nvSpPr>
      <dsp:spPr>
        <a:xfrm>
          <a:off x="4252118" y="1695012"/>
          <a:ext cx="3380621" cy="46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3"/>
              </a:lnTo>
              <a:lnTo>
                <a:pt x="3380621" y="231153"/>
              </a:lnTo>
              <a:lnTo>
                <a:pt x="3380621" y="462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77D6B-EC68-46C2-98EA-E2E8F9B52F06}">
      <dsp:nvSpPr>
        <dsp:cNvPr id="0" name=""/>
        <dsp:cNvSpPr/>
      </dsp:nvSpPr>
      <dsp:spPr>
        <a:xfrm>
          <a:off x="6765913" y="2157320"/>
          <a:ext cx="1733651" cy="115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减少对周边设备的腐蚀</a:t>
          </a:r>
        </a:p>
      </dsp:txBody>
      <dsp:txXfrm>
        <a:off x="6799764" y="2191171"/>
        <a:ext cx="1665949" cy="108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4EBF-6E86-ED4F-A737-33F7BDA6DEF7}" type="datetimeFigureOut">
              <a:rPr kumimoji="1" lang="zh-CN" altLang="en-US" smtClean="0"/>
              <a:t>2020/2/17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FA35F-4CBF-8949-B3E6-2194F80102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5636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65AB-59C7-5E4B-B560-82B4D79E035F}" type="datetimeFigureOut">
              <a:rPr kumimoji="1" lang="zh-CN" altLang="en-US" smtClean="0"/>
              <a:t>2020/2/17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5751-511C-4740-A435-870B01C5EB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754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5751-511C-4740-A435-870B01C5EB1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252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01BE-C0A4-9748-8CDF-3C2EA711972D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3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3760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9326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35853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5633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30701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60821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87836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1984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7DA3-83F3-A644-A777-022FAB6B310C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03D1-F14C-8E47-9D9F-92F2CFE7D881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1333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009B-98E3-6C43-8BE1-D3426FD4E5EC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CBCC-BE71-4146-BCD3-8D893CF5C3F1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364-5FF8-EE42-BD2C-A6A7A7F5608F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FB32-075C-0347-AB6A-78146A95DDA3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70CF-128E-DD40-AD8C-F0B046695A7B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http://www.conlen.cn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C484E8-2068-8242-83D8-D28C6971031A}" type="datetime4">
              <a:rPr lang="zh-CN" altLang="en-US" smtClean="0"/>
              <a:t>2020年2月17日星期一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http://www.conlen.cn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26410;&#24320;&#21551;&#29366;&#24577;1.mp4" TargetMode="External"/><Relationship Id="rId3" Type="http://schemas.openxmlformats.org/officeDocument/2006/relationships/hyperlink" Target="&#25928;&#26524;2.mp4" TargetMode="External"/><Relationship Id="rId7" Type="http://schemas.openxmlformats.org/officeDocument/2006/relationships/hyperlink" Target="&#25928;&#26524;5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25928;&#26524;4.mp4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&#25928;&#26524;3.mp4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&#25928;&#26524;1.mp4" TargetMode="External"/><Relationship Id="rId9" Type="http://schemas.openxmlformats.org/officeDocument/2006/relationships/hyperlink" Target="&#26410;&#25913;&#36896;&#21069;&#29366;&#24577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9685" y="2456597"/>
            <a:ext cx="11326944" cy="1353401"/>
          </a:xfrm>
        </p:spPr>
        <p:txBody>
          <a:bodyPr>
            <a:normAutofit fontScale="90000"/>
          </a:bodyPr>
          <a:lstStyle/>
          <a:p>
            <a:r>
              <a:rPr kumimoji="1" lang="en-US" altLang="zh-CN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CLB/G/H</a:t>
            </a:r>
            <a:r>
              <a:rPr kumimoji="1" lang="zh-CN" alt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型节水消雾冷却塔技术说明</a:t>
            </a:r>
          </a:p>
        </p:txBody>
      </p:sp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54" y="164500"/>
            <a:ext cx="4077074" cy="10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13775" y="618518"/>
            <a:ext cx="7370415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节水消雾冷却塔露点调节装置</a:t>
            </a:r>
          </a:p>
        </p:txBody>
      </p:sp>
      <p:pic>
        <p:nvPicPr>
          <p:cNvPr id="5" name="图片 4" descr="E:\00 Freshman\01 三维图\03 临时用图\百叶窗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7057" r="13554" b="11203"/>
          <a:stretch/>
        </p:blipFill>
        <p:spPr bwMode="auto">
          <a:xfrm>
            <a:off x="5927088" y="1479370"/>
            <a:ext cx="5423887" cy="426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482221" y="1514003"/>
            <a:ext cx="5004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304800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该方案消雾系统通过叶片调节杆，调节百叶窗叶片的角度，调节干区空气的风量，干空气进入消雾模块的风量越大，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状态的饱和空气温度越低，露点温度越低，析出的水量越多，消雾效果越好。同时，湿区进风口风量会变小，因此须综合考虑气象条件，决定百叶窗的开合度，合理控制干区进塔干空气量，达到合适的露点温度。</a:t>
            </a:r>
            <a:endParaRPr lang="zh-CN" altLang="zh-CN" sz="20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13775" y="618518"/>
            <a:ext cx="7370415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节水消雾冷却塔冬夏切换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pic>
        <p:nvPicPr>
          <p:cNvPr id="8" name="图片 7" descr="E:\01方案汇总\FA-17-71 安徽实华河北鑫海化工\过程文件\进风通道冬天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498" r="4720"/>
          <a:stretch/>
        </p:blipFill>
        <p:spPr bwMode="auto">
          <a:xfrm>
            <a:off x="1069585" y="1502679"/>
            <a:ext cx="4002322" cy="31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 descr="E:\01方案汇总\FA-17-71 安徽实华河北鑫海化工\过程文件\进风通道夏天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4705" r="6030"/>
          <a:stretch/>
        </p:blipFill>
        <p:spPr bwMode="auto">
          <a:xfrm>
            <a:off x="6537420" y="1561321"/>
            <a:ext cx="3805493" cy="31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5719" y="5084336"/>
            <a:ext cx="33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冬季消雾状态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9163" y="5084336"/>
            <a:ext cx="33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夏季节能状态</a:t>
            </a:r>
          </a:p>
        </p:txBody>
      </p:sp>
    </p:spTree>
    <p:extLst>
      <p:ext uri="{BB962C8B-B14F-4D97-AF65-F5344CB8AC3E}">
        <p14:creationId xmlns:p14="http://schemas.microsoft.com/office/powerpoint/2010/main" val="424170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13775" y="618518"/>
            <a:ext cx="7370415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节水消雾冷却塔优点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71989"/>
              </p:ext>
            </p:extLst>
          </p:nvPr>
        </p:nvGraphicFramePr>
        <p:xfrm>
          <a:off x="2251879" y="1337482"/>
          <a:ext cx="7534494" cy="3886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降低了蒸发水量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降低了补充水量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降低了颗粒物、粉尘排放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降低了药剂使用量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降低了周边设备的湿空气腐蚀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降低了周边居民及企业的投诉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消除了部分羽雾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增加了环保通过的可能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0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13775" y="618518"/>
            <a:ext cx="7370415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节水消雾冷却塔优点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59561"/>
              </p:ext>
            </p:extLst>
          </p:nvPr>
        </p:nvGraphicFramePr>
        <p:xfrm>
          <a:off x="1477106" y="1337482"/>
          <a:ext cx="8944831" cy="457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技术特点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本公司节水消雾塔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其他节水消雾塔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在设计点能否达到完全消雾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80-100%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不详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扬程高度与普通塔比较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扬程与普通塔一致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</a:t>
                      </a: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4-10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米以上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风机轴功率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是否需要增加翅片管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不需要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塔体是否需要做防腐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不需要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换热器运行时是否有堵塞情况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冬季有没有冻裂盘管的情况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结构施工周期长短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塔体荷载分布是否均匀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不均匀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运行及维修成本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项目回收蒸发量百分比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15-35%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76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13" y="258518"/>
            <a:ext cx="2915409" cy="720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13775" y="618518"/>
            <a:ext cx="7940138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sz="3200" b="1" dirty="0">
                <a:solidFill>
                  <a:srgbClr val="002060"/>
                </a:solidFill>
              </a:rPr>
              <a:t>节水消雾冷却塔经济收益（举例）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2" name="矩形 1"/>
          <p:cNvSpPr/>
          <p:nvPr/>
        </p:nvSpPr>
        <p:spPr>
          <a:xfrm>
            <a:off x="2011680" y="1448973"/>
            <a:ext cx="82999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以每小时处理水量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12000m³/h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的冷却塔为例：</a:t>
            </a:r>
            <a:endParaRPr lang="en-US" altLang="zh-CN" sz="2400" b="1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水量按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12000m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³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/H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，蒸发系数取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0.0014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，本项目按全年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9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个月计算回收量＝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12000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×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10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×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0.0014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×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4320h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×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0.2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（按蒸发量的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20%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） 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= 145152m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³。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药剂添加量减少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制水成本减少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14.5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万方水量。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降低冷却水汽对周边设备的腐蚀产生的维修成本。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冷凝水纯度较高，可缓解水池水质，降低了排污水的水量。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降低了</a:t>
            </a:r>
            <a:r>
              <a:rPr lang="en-US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14.5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万</a:t>
            </a:r>
            <a:r>
              <a:rPr lang="zh-CN" altLang="en-US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立方</a:t>
            </a:r>
            <a:r>
              <a:rPr lang="zh-CN" altLang="zh-CN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水的输送成本（水泵用电）。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94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13" y="258518"/>
            <a:ext cx="2915409" cy="720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13775" y="618518"/>
            <a:ext cx="7940138" cy="7189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sz="3200" b="1" dirty="0">
                <a:solidFill>
                  <a:srgbClr val="002060"/>
                </a:solidFill>
              </a:rPr>
              <a:t>节水消雾冷却塔项目视频（超链接）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CFC0364-5FF8-EE42-BD2C-A6A7A7F5608F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2156972" cy="365125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2" name="矩形 1">
            <a:hlinkClick r:id="rId3" action="ppaction://hlinkfile"/>
          </p:cNvPr>
          <p:cNvSpPr/>
          <p:nvPr/>
        </p:nvSpPr>
        <p:spPr>
          <a:xfrm>
            <a:off x="913775" y="2126068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2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4" action="ppaction://hlinkfile"/>
            <a:extLst>
              <a:ext uri="{FF2B5EF4-FFF2-40B4-BE49-F238E27FC236}">
                <a16:creationId xmlns:a16="http://schemas.microsoft.com/office/drawing/2014/main" id="{54FEB789-4B52-4515-8E73-4B941F1CD1D7}"/>
              </a:ext>
            </a:extLst>
          </p:cNvPr>
          <p:cNvSpPr/>
          <p:nvPr/>
        </p:nvSpPr>
        <p:spPr>
          <a:xfrm>
            <a:off x="913775" y="1632338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5" action="ppaction://hlinkfile"/>
            <a:extLst>
              <a:ext uri="{FF2B5EF4-FFF2-40B4-BE49-F238E27FC236}">
                <a16:creationId xmlns:a16="http://schemas.microsoft.com/office/drawing/2014/main" id="{CA792777-CFC5-4668-AAEC-AF5667E01956}"/>
              </a:ext>
            </a:extLst>
          </p:cNvPr>
          <p:cNvSpPr/>
          <p:nvPr/>
        </p:nvSpPr>
        <p:spPr>
          <a:xfrm>
            <a:off x="913775" y="2609663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3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3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6" action="ppaction://hlinkfile"/>
            <a:extLst>
              <a:ext uri="{FF2B5EF4-FFF2-40B4-BE49-F238E27FC236}">
                <a16:creationId xmlns:a16="http://schemas.microsoft.com/office/drawing/2014/main" id="{526D8C19-D7ED-41F0-BDE7-D1760824791E}"/>
              </a:ext>
            </a:extLst>
          </p:cNvPr>
          <p:cNvSpPr/>
          <p:nvPr/>
        </p:nvSpPr>
        <p:spPr>
          <a:xfrm>
            <a:off x="913775" y="3155171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4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4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7" action="ppaction://hlinkfile"/>
            <a:extLst>
              <a:ext uri="{FF2B5EF4-FFF2-40B4-BE49-F238E27FC236}">
                <a16:creationId xmlns:a16="http://schemas.microsoft.com/office/drawing/2014/main" id="{86574A3F-B323-4AF9-920B-8A74D2F50A84}"/>
              </a:ext>
            </a:extLst>
          </p:cNvPr>
          <p:cNvSpPr/>
          <p:nvPr/>
        </p:nvSpPr>
        <p:spPr>
          <a:xfrm>
            <a:off x="913775" y="3700681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5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5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8" action="ppaction://hlinkfile"/>
            <a:extLst>
              <a:ext uri="{FF2B5EF4-FFF2-40B4-BE49-F238E27FC236}">
                <a16:creationId xmlns:a16="http://schemas.microsoft.com/office/drawing/2014/main" id="{AFAD21BC-5434-459B-AE41-11D6451C4DCC}"/>
              </a:ext>
            </a:extLst>
          </p:cNvPr>
          <p:cNvSpPr/>
          <p:nvPr/>
        </p:nvSpPr>
        <p:spPr>
          <a:xfrm>
            <a:off x="913775" y="4298414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6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6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（未开消雾状态）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hlinkClick r:id="rId9" action="ppaction://hlinkfile"/>
            <a:extLst>
              <a:ext uri="{FF2B5EF4-FFF2-40B4-BE49-F238E27FC236}">
                <a16:creationId xmlns:a16="http://schemas.microsoft.com/office/drawing/2014/main" id="{DEE08457-B375-487B-B11B-001E179B50E6}"/>
              </a:ext>
            </a:extLst>
          </p:cNvPr>
          <p:cNvSpPr/>
          <p:nvPr/>
        </p:nvSpPr>
        <p:spPr>
          <a:xfrm>
            <a:off x="913775" y="4922650"/>
            <a:ext cx="432752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7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、短视频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7</a:t>
            </a: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（未改造前状态）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B5A9432-61ED-4122-B552-2A2B7A4D82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92" y="1273374"/>
            <a:ext cx="3363111" cy="27134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025B52-F7B2-4225-A55A-D6728CA1F91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12" y="1273374"/>
            <a:ext cx="2602709" cy="427885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FD1E835-9C0C-4113-9D22-C2560C1E22E8}"/>
              </a:ext>
            </a:extLst>
          </p:cNvPr>
          <p:cNvSpPr/>
          <p:nvPr/>
        </p:nvSpPr>
        <p:spPr>
          <a:xfrm>
            <a:off x="9050337" y="4060657"/>
            <a:ext cx="178106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改造前图片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6C70CB-FB51-49BC-B4C5-8BC3C2ADA11B}"/>
              </a:ext>
            </a:extLst>
          </p:cNvPr>
          <p:cNvSpPr/>
          <p:nvPr/>
        </p:nvSpPr>
        <p:spPr>
          <a:xfrm>
            <a:off x="5865138" y="5552230"/>
            <a:ext cx="178106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改造后图片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81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0364-5FF8-EE42-BD2C-A6A7A7F5608F}" type="datetime4">
              <a:rPr lang="zh-CN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2020年2月17日星期一</a:t>
            </a:fld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pic>
        <p:nvPicPr>
          <p:cNvPr id="5" name="图片 4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pic>
        <p:nvPicPr>
          <p:cNvPr id="6" name="Rectangle 6"/>
          <p:cNvPicPr>
            <a:picLocks noChangeArrowheads="1"/>
          </p:cNvPicPr>
          <p:nvPr/>
        </p:nvPicPr>
        <p:blipFill>
          <a:blip r:embed="rId3" cstate="email">
            <a:duotone>
              <a:prstClr val="black"/>
              <a:srgbClr val="BDE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36" y="4269570"/>
            <a:ext cx="4578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369781" y="1964967"/>
            <a:ext cx="7776864" cy="122413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您的需求，是我们努力方向！</a:t>
            </a:r>
          </a:p>
          <a:p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选择最适合的！中冷是您最佳的选择！</a:t>
            </a:r>
          </a:p>
        </p:txBody>
      </p:sp>
    </p:spTree>
    <p:extLst>
      <p:ext uri="{BB962C8B-B14F-4D97-AF65-F5344CB8AC3E}">
        <p14:creationId xmlns:p14="http://schemas.microsoft.com/office/powerpoint/2010/main" val="14185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002060"/>
                </a:solidFill>
              </a:rPr>
              <a:t>一、节水消雾的意义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7DA3-83F3-A644-A777-022FAB6B310C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347100904"/>
              </p:ext>
            </p:extLst>
          </p:nvPr>
        </p:nvGraphicFramePr>
        <p:xfrm>
          <a:off x="1917699" y="1625600"/>
          <a:ext cx="8504237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8" descr="IMG_152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002060"/>
                </a:solidFill>
              </a:rPr>
              <a:t>二、前景预测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ts val="2425"/>
              </a:lnSpc>
            </a:pPr>
            <a:r>
              <a:rPr lang="zh-CN" altLang="en-US" dirty="0">
                <a:solidFill>
                  <a:srgbClr val="002060"/>
                </a:solidFill>
                <a:sym typeface="Arial" panose="020B0604020202020204" pitchFamily="34" charset="0"/>
              </a:rPr>
              <a:t>1.随着环境的日趋恶化，环保逐渐出现在每个人的思想意识中，且地位日益高涨，冷却塔的节水消雾技术以环保理念为基石，在水处理行业如一颗新星，逐渐引起各方重视；</a:t>
            </a:r>
          </a:p>
          <a:p>
            <a:pPr>
              <a:lnSpc>
                <a:spcPts val="2425"/>
              </a:lnSpc>
            </a:pPr>
            <a:r>
              <a:rPr lang="zh-CN" altLang="en-US" dirty="0">
                <a:solidFill>
                  <a:srgbClr val="002060"/>
                </a:solidFill>
                <a:sym typeface="Arial" panose="020B0604020202020204" pitchFamily="34" charset="0"/>
              </a:rPr>
              <a:t> 2.随着国家对于环保的日益重视，国内数家较大的国有企业近年来已开展冷却塔节能消雾改造工作。如1）神华投资5000多万美金用于宁夏煤液化项目；2）光大环保（苏州）有限公司投资2900万人民币用于苏州厂区节水消雾改造；3）日照钢铁控股集团有限公司。</a:t>
            </a:r>
            <a:r>
              <a:rPr lang="en-US" altLang="zh-CN" dirty="0">
                <a:solidFill>
                  <a:srgbClr val="002060"/>
                </a:solidFill>
                <a:sym typeface="Arial" panose="020B0604020202020204" pitchFamily="34" charset="0"/>
              </a:rPr>
              <a:t>4</a:t>
            </a:r>
            <a:r>
              <a:rPr lang="zh-CN" altLang="en-US" dirty="0">
                <a:solidFill>
                  <a:srgbClr val="002060"/>
                </a:solidFill>
                <a:sym typeface="Arial" panose="020B0604020202020204" pitchFamily="34" charset="0"/>
              </a:rPr>
              <a:t>）河北邢台石横特钢集团有限公司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7DA3-83F3-A644-A777-022FAB6B310C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pic>
        <p:nvPicPr>
          <p:cNvPr id="7" name="图片 6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CBCC-BE71-4146-BCD3-8D893CF5C3F1}" type="datetime4">
              <a:rPr lang="zh-CN" altLang="en-US" smtClean="0"/>
              <a:t>2020年2月17日星期一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13774" y="6033291"/>
            <a:ext cx="6672887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8229600" cy="83661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传统老式消雾冷却塔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60310" y="3438737"/>
            <a:ext cx="4802141" cy="2457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增加一部分电机能耗。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增加冷却水循环水泵功率。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初投资过高（翅片管）。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集中载荷，非均载荷。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</a:rPr>
              <a:t>             </a:t>
            </a:r>
            <a:r>
              <a:rPr lang="zh-CN" altLang="en-US" sz="1800" b="1" dirty="0">
                <a:solidFill>
                  <a:srgbClr val="002060"/>
                </a:solidFill>
              </a:rPr>
              <a:t>                                     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3555" r="8499" b="3739"/>
          <a:stretch/>
        </p:blipFill>
        <p:spPr bwMode="auto">
          <a:xfrm>
            <a:off x="6405542" y="1214366"/>
            <a:ext cx="4976691" cy="46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366887" y="1610436"/>
            <a:ext cx="44607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在一定温度下，降低出口的水雾形成。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进入湿区的冷却水温度低于设计温度，从而降低冷却塔的蒸发量，具有一定的节水效果。</a:t>
            </a:r>
          </a:p>
        </p:txBody>
      </p:sp>
      <p:pic>
        <p:nvPicPr>
          <p:cNvPr id="9" name="图片 8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72784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664446" cy="869089"/>
          </a:xfrm>
        </p:spPr>
        <p:txBody>
          <a:bodyPr/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045659" y="6065837"/>
            <a:ext cx="2743200" cy="365125"/>
          </a:xfrm>
        </p:spPr>
        <p:txBody>
          <a:bodyPr/>
          <a:lstStyle/>
          <a:p>
            <a:fld id="{B5B4CBCC-BE71-4146-BCD3-8D893CF5C3F1}" type="datetime4">
              <a:rPr lang="zh-CN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2020年2月17日星期一</a:t>
            </a:fld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13774" y="6066927"/>
            <a:ext cx="6672887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pic>
        <p:nvPicPr>
          <p:cNvPr id="8" name="图片 7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3774" y="1651379"/>
            <a:ext cx="375145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循环水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蒸发量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，节约水资源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降低了粉尘颗粒物排放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减少药剂使用量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冬季改善厂区道路状况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减少湿空气对周边设备的腐蚀作用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消除部分羽雾，减少居民投诉，增加环保通过的可能性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不需要增加冷却水循环泵扬程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3774" y="4571911"/>
            <a:ext cx="29233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初次采购成本增加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夏季须打开干空气通道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r="11786" b="3870"/>
          <a:stretch/>
        </p:blipFill>
        <p:spPr>
          <a:xfrm>
            <a:off x="4665232" y="1446574"/>
            <a:ext cx="7145019" cy="509061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7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913776" y="618517"/>
            <a:ext cx="6415072" cy="8690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节水消雾冷却塔工作原理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-558" r="33466"/>
          <a:stretch/>
        </p:blipFill>
        <p:spPr>
          <a:xfrm>
            <a:off x="5298042" y="1053061"/>
            <a:ext cx="5604738" cy="544630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25346" y="2546593"/>
            <a:ext cx="25648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干冷空气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饱和热空气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冷却过的湿空气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加热过的干空气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  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不饱和出塔空气</a:t>
            </a:r>
          </a:p>
          <a:p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>
          <a:xfrm>
            <a:off x="8045659" y="6065837"/>
            <a:ext cx="2743200" cy="365125"/>
          </a:xfrm>
        </p:spPr>
        <p:txBody>
          <a:bodyPr/>
          <a:lstStyle/>
          <a:p>
            <a:fld id="{B5B4CBCC-BE71-4146-BCD3-8D893CF5C3F1}" type="datetime4">
              <a:rPr lang="zh-CN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2020年2月17日星期一</a:t>
            </a:fld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13774" y="6066927"/>
            <a:ext cx="6672887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</p:spTree>
    <p:extLst>
      <p:ext uri="{BB962C8B-B14F-4D97-AF65-F5344CB8AC3E}">
        <p14:creationId xmlns:p14="http://schemas.microsoft.com/office/powerpoint/2010/main" val="209041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CBCC-BE71-4146-BCD3-8D893CF5C3F1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37400" cy="86908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节水消雾冷却塔核心技术</a:t>
            </a:r>
          </a:p>
        </p:txBody>
      </p:sp>
      <p:pic>
        <p:nvPicPr>
          <p:cNvPr id="7" name="图片 6" descr="E:\01方案汇总\FA-17-70 蒋海龙消雾塔\参考文件\节水消雾冷却塔\三维图\模块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2775" r="2649" b="3819"/>
          <a:stretch/>
        </p:blipFill>
        <p:spPr bwMode="auto">
          <a:xfrm>
            <a:off x="3162201" y="1500230"/>
            <a:ext cx="6118277" cy="474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图片 7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CBCC-BE71-4146-BCD3-8D893CF5C3F1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40820" y="273777"/>
            <a:ext cx="6469663" cy="75990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节水消雾冷却塔热力学原理</a:t>
            </a:r>
          </a:p>
        </p:txBody>
      </p:sp>
      <p:pic>
        <p:nvPicPr>
          <p:cNvPr id="6" name="图片 5" descr="E:\01方案汇总\FA-17-70 蒋海龙消雾塔\过程文件\含湿量曲线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2" y="1004542"/>
            <a:ext cx="7513955" cy="487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IMG_1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fld id="{B5B4CBCC-BE71-4146-BCD3-8D893CF5C3F1}" type="datetime4">
              <a:rPr lang="zh-CN" altLang="en-US"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2020年2月17日星期一</a:t>
            </a:fld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http://www.conlen.cn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40820" y="273777"/>
            <a:ext cx="6469663" cy="75990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+mj-ea"/>
              </a:rPr>
              <a:t>CLG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型</a:t>
            </a:r>
            <a:r>
              <a:rPr lang="zh-CN" altLang="en-US" b="1" dirty="0">
                <a:solidFill>
                  <a:srgbClr val="002060"/>
                </a:solidFill>
              </a:rPr>
              <a:t>节水消雾冷却塔热力学原理</a:t>
            </a:r>
          </a:p>
        </p:txBody>
      </p:sp>
      <p:sp>
        <p:nvSpPr>
          <p:cNvPr id="6" name="矩形 5"/>
          <p:cNvSpPr/>
          <p:nvPr/>
        </p:nvSpPr>
        <p:spPr>
          <a:xfrm>
            <a:off x="1328381" y="1411421"/>
            <a:ext cx="90935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dist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该消雾塔的消雾原理如图所示。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处为进塔空气的温度及湿度，空气经过淋水填料温度升高，湿度达到饱和状态，含湿量上升，空气状态由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变至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。然后，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状态的空气进入消雾模块，干区的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状态的空气也进入消雾模块，两路空气在换热模块中热交换。这时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状态的空气温度上升，含湿量不变，相对湿度降低，空气状态出于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状态。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状态的空气，温度降低，相对湿度不变，含湿量降低，有液滴析出，空气状态为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状态。饱和空气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和受热的干空气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流出消雾模块，在气室中混合，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状态的饱和空气温度下降，相对湿度降低；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状态的干空气温度上升，相对湿度上升，两种状态的空气混合，最终达到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状态，排出塔外和外界的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状态空气混合。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AE</a:t>
            </a:r>
            <a:r>
              <a:rPr lang="zh-CN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的连线不经过过饱和状态，不会出现可见雾气团。</a:t>
            </a:r>
            <a:endParaRPr lang="zh-CN" altLang="zh-CN" sz="20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73" y="164500"/>
            <a:ext cx="29154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64216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0</TotalTime>
  <Words>1159</Words>
  <Application>Microsoft Office PowerPoint</Application>
  <PresentationFormat>宽屏</PresentationFormat>
  <Paragraphs>158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Times New Roman</vt:lpstr>
      <vt:lpstr>Tw Cen MT</vt:lpstr>
      <vt:lpstr>水滴</vt:lpstr>
      <vt:lpstr>CLB/G/H型节水消雾冷却塔技术说明</vt:lpstr>
      <vt:lpstr>一、节水消雾的意义</vt:lpstr>
      <vt:lpstr>二、前景预测</vt:lpstr>
      <vt:lpstr>传统老式消雾冷却塔</vt:lpstr>
      <vt:lpstr>CLG型节水消雾冷却塔</vt:lpstr>
      <vt:lpstr>PowerPoint 演示文稿</vt:lpstr>
      <vt:lpstr>CLG型节水消雾冷却塔核心技术</vt:lpstr>
      <vt:lpstr>CLG型节水消雾冷却塔热力学原理</vt:lpstr>
      <vt:lpstr>CLG型节水消雾冷却塔热力学原理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conlen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Conlen冷却塔安装手册</dc:title>
  <dc:creator>海龙 蒋</dc:creator>
  <cp:lastModifiedBy>蒋 海龙</cp:lastModifiedBy>
  <cp:revision>268</cp:revision>
  <cp:lastPrinted>2016-07-06T13:48:21Z</cp:lastPrinted>
  <dcterms:created xsi:type="dcterms:W3CDTF">2016-06-22T11:18:58Z</dcterms:created>
  <dcterms:modified xsi:type="dcterms:W3CDTF">2020-02-17T05:38:01Z</dcterms:modified>
</cp:coreProperties>
</file>